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3"/>
  </p:notesMasterIdLst>
  <p:sldIdLst>
    <p:sldId id="257" r:id="rId3"/>
    <p:sldId id="258" r:id="rId4"/>
    <p:sldId id="270" r:id="rId5"/>
    <p:sldId id="271" r:id="rId6"/>
    <p:sldId id="260" r:id="rId7"/>
    <p:sldId id="266" r:id="rId8"/>
    <p:sldId id="267" r:id="rId9"/>
    <p:sldId id="261" r:id="rId10"/>
    <p:sldId id="269" r:id="rId11"/>
    <p:sldId id="272" r:id="rId12"/>
    <p:sldId id="273" r:id="rId13"/>
    <p:sldId id="274" r:id="rId14"/>
    <p:sldId id="265" r:id="rId15"/>
    <p:sldId id="275" r:id="rId16"/>
    <p:sldId id="263" r:id="rId17"/>
    <p:sldId id="278" r:id="rId18"/>
    <p:sldId id="279" r:id="rId19"/>
    <p:sldId id="276" r:id="rId20"/>
    <p:sldId id="264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94678"/>
  </p:normalViewPr>
  <p:slideViewPr>
    <p:cSldViewPr snapToGrid="0">
      <p:cViewPr varScale="1">
        <p:scale>
          <a:sx n="104" d="100"/>
          <a:sy n="104" d="100"/>
        </p:scale>
        <p:origin x="87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942D94-E697-4F27-9358-F150758842E4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CD903-BECE-4A76-A71D-165DFBB607D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2346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3838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Logistic regression as base model which had overall accuracy of 72%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dirty="0" err="1"/>
              <a:t>RandomForest</a:t>
            </a:r>
            <a:r>
              <a:rPr lang="en-US" dirty="0"/>
              <a:t> as a classification algorithm as we are interested in drivers of popularity (features of video)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Evaluation &amp; Feature optimization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Rerun of Model with new feature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importance derived using </a:t>
            </a:r>
            <a:r>
              <a:rPr lang="en-US" b="1" dirty="0"/>
              <a:t>Gini Impurity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6CD903-BECE-4A76-A71D-165DFBB607D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281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36304E-FDE3-4B4F-A3B7-EBE87F3FA5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635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7C903-C895-4E87-9F02-3F64938DCE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343B1D-8C5C-43CE-81D9-992C465994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152EC-835E-423D-90B1-B1C6623F1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C455-E3EA-40D0-B7AA-AB1246680B03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1386D3-DE67-49BC-B617-8E405DC74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9B80B-6613-47CB-BF94-A8F2B48B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7C72-CE92-45E3-BA15-71BC80A11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4037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2F3D1-9467-4EB5-BA12-26727E29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E4176C-BC75-4446-AD00-A8AE3A502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7CB77-2B3C-403D-BE1E-9C9EBF8FF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C455-E3EA-40D0-B7AA-AB1246680B03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B2B173-005D-4E65-B6E5-3B2CBB35A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AD780-D832-49C2-9869-C23E45436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7C72-CE92-45E3-BA15-71BC80A11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788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D28BF6-F611-4BCC-92F3-0279EFC88C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C1C1F4-EA6B-4EE9-8A03-1CB993775C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BDD16-D239-4B51-B3DA-8A63ECF52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C455-E3EA-40D0-B7AA-AB1246680B03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BE84E-72D7-4232-87EE-53BF7C448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68C10-2902-4059-8F4F-FA72CC20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7C72-CE92-45E3-BA15-71BC80A11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5482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524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908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174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1911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08043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59680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8749222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44831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C73B0-27E3-4C92-83A7-2E348268A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5AC4B-7C8B-4256-9F29-27DC00FEA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C5363-51B6-41B3-B5F3-DF0AC110B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C455-E3EA-40D0-B7AA-AB1246680B03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6A9D4-71A7-4612-AC7A-7763A6733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DC04A-8106-4C01-AB17-5D39733E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7C72-CE92-45E3-BA15-71BC80A11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2678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4B31150-A166-4DB3-A898-2154C9665891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1C1A95BC-42CA-4166-918D-DF4306881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B4D5F91-2158-4A30-B83C-5CC9CC6E5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509E5D6-79CC-4E1D-AAF4-C6F28F3C17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60197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5523755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48088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Envelo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c 19" descr="Network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5982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346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2984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226415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35226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201688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223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FA46-5A3D-4F2D-9B8B-8C76081B1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3A267-B7B3-4C57-AF24-074C8A9952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61313-703F-4994-B2E0-ADD58E5E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C455-E3EA-40D0-B7AA-AB1246680B03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294E2-C3CD-4A8C-B338-6EC438BC1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3730C-B540-4906-94F5-8604A3CDA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7C72-CE92-45E3-BA15-71BC80A11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3880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846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C1DAA-65A5-4FB5-B5BE-57C1204DE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17199-68AB-42D7-BA7E-B9CBAFFEC2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349465-61BF-4593-8F08-A28369410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D1216-4B22-4F7B-9748-2F5C6B1E6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C455-E3EA-40D0-B7AA-AB1246680B03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8CBF1-044C-4E8A-AF83-FFA601A3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CC4728-5F9A-4934-BAEC-19AEF33AC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7C72-CE92-45E3-BA15-71BC80A11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845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537ED-C8B7-41EA-A1BF-5AF811BE1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5077D-E693-4319-ABB7-4B1C98C53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B112F-7D69-40E3-9C03-97B456826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46B31-986B-4BFF-9541-4E666A5EBC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6CF1F7-8B4B-4905-A5EF-8C94ACEF6C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3246E3-6F31-4F8B-8BAD-4A7214E1F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C455-E3EA-40D0-B7AA-AB1246680B03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701D5D-969A-415E-A432-E8C63C723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D27AB3-F12E-44C1-8845-BF8888CC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7C72-CE92-45E3-BA15-71BC80A11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86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16B78-538B-46F2-BB1B-05C52A6F0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2057A5-6673-4537-8ADF-0A2C0989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C455-E3EA-40D0-B7AA-AB1246680B03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DB46D-D11B-4DFB-9C09-21E824696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2D0F2-65F5-4C1B-A5D9-EA70FDBD4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7C72-CE92-45E3-BA15-71BC80A11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0404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C04606-1432-4134-A26D-25A67FDFC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C455-E3EA-40D0-B7AA-AB1246680B03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DFBA49-449B-4529-8964-31F7763DC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055326-2508-459F-94CB-E7CC38EF7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7C72-CE92-45E3-BA15-71BC80A11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2272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16179-B0CC-4E21-9305-F471BEDB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C5EC3-EF44-4AB2-9BC5-C46FA6FB9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5BB51-868C-471E-B7F9-B34BF748E7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164F02-DA0C-4F1D-AA61-BBB34F488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C455-E3EA-40D0-B7AA-AB1246680B03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23870-E689-4E13-8D16-59CD0FFC5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E88B3-91B6-4126-81F0-A32EE7B3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7C72-CE92-45E3-BA15-71BC80A11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288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F0CF8-29F7-4962-BDE9-D3FA1580D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FAB33E-6720-4388-BCA6-E1455DCB8B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C4CD4-18AD-4170-A92D-FA763E5C5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8B7334-0CF7-426C-A66B-AF8241AE1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D5C455-E3EA-40D0-B7AA-AB1246680B03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BEF23-B832-412C-81D5-4E1FE0AE1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DB9AD-3309-4DFA-8E6F-2972C4C99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7C72-CE92-45E3-BA15-71BC80A11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726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FBC636-47BE-4617-84C2-A736CF8FC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9A0D8-827B-4191-B08A-D3851625C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542B9-E3F2-4E29-9F0A-7DD96D3D3E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D5C455-E3EA-40D0-B7AA-AB1246680B03}" type="datetimeFigureOut">
              <a:rPr lang="en-IN" smtClean="0"/>
              <a:t>25-12-2019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5BA03-DE9E-4518-84C9-798F46385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F77A3-D7F5-4FBF-B087-6898A1284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47C72-CE92-45E3-BA15-71BC80A1146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3599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12/25/2019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6593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views/final_data/YouTube-EDA?:embed=y&amp;:display_count=yes&amp;:origin=viz_share_link" TargetMode="External"/><Relationship Id="rId2" Type="http://schemas.openxmlformats.org/officeDocument/2006/relationships/hyperlink" Target="https://public.tableau.com/profile/sundar.sivaraman#!/vizhome/final_data/YouTube-EDA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emf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emf"/><Relationship Id="rId11" Type="http://schemas.openxmlformats.org/officeDocument/2006/relationships/image" Target="../media/image40.emf"/><Relationship Id="rId5" Type="http://schemas.openxmlformats.org/officeDocument/2006/relationships/image" Target="../media/image34.emf"/><Relationship Id="rId10" Type="http://schemas.openxmlformats.org/officeDocument/2006/relationships/image" Target="../media/image39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hyperlink" Target="https://console.developers.google.com/" TargetMode="Externa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23985" y="2232880"/>
            <a:ext cx="5602544" cy="2090808"/>
          </a:xfrm>
        </p:spPr>
        <p:txBody>
          <a:bodyPr/>
          <a:lstStyle/>
          <a:p>
            <a:r>
              <a:rPr lang="en-US" dirty="0"/>
              <a:t>YouTube video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6993" y="5309422"/>
            <a:ext cx="5196349" cy="1632155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Project members</a:t>
            </a:r>
          </a:p>
          <a:p>
            <a:pPr algn="r">
              <a:spcBef>
                <a:spcPts val="0"/>
              </a:spcBef>
            </a:pP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Sundar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Sivaraman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  <a:p>
            <a:pPr algn="r">
              <a:spcBef>
                <a:spcPts val="0"/>
              </a:spcBef>
            </a:pP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Meghana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 HM</a:t>
            </a:r>
          </a:p>
          <a:p>
            <a:pPr algn="r">
              <a:spcBef>
                <a:spcPts val="0"/>
              </a:spcBef>
            </a:pP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AMLAN Chakravarty</a:t>
            </a:r>
          </a:p>
          <a:p>
            <a:pPr algn="r">
              <a:spcBef>
                <a:spcPts val="0"/>
              </a:spcBef>
            </a:pP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SLN Murthy</a:t>
            </a:r>
          </a:p>
          <a:p>
            <a:pPr algn="r">
              <a:spcBef>
                <a:spcPts val="0"/>
              </a:spcBef>
            </a:pP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Shashi Kiran</a:t>
            </a:r>
          </a:p>
          <a:p>
            <a:pPr algn="r">
              <a:spcBef>
                <a:spcPts val="0"/>
              </a:spcBef>
            </a:pPr>
            <a:r>
              <a:rPr lang="en-US" i="1" dirty="0" err="1">
                <a:solidFill>
                  <a:schemeClr val="bg1">
                    <a:lumMod val="65000"/>
                  </a:schemeClr>
                </a:solidFill>
              </a:rPr>
              <a:t>Prabharan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 M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 txBox="1">
            <a:spLocks/>
          </p:cNvSpPr>
          <p:nvPr/>
        </p:nvSpPr>
        <p:spPr>
          <a:xfrm>
            <a:off x="6563032" y="4506113"/>
            <a:ext cx="5447071" cy="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Project MENTOR &amp; GUIDE </a:t>
            </a:r>
          </a:p>
          <a:p>
            <a:r>
              <a:rPr lang="en-US" i="1" dirty="0" err="1"/>
              <a:t>SoumyaKanti</a:t>
            </a:r>
            <a:r>
              <a:rPr lang="en-US" i="1" dirty="0"/>
              <a:t> Chakraborty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7" r="154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&amp; Process Methodology – CRISP DM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0093" y="1573620"/>
            <a:ext cx="1679944" cy="978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Collection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37205" y="2551816"/>
            <a:ext cx="1679944" cy="97819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Curation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97848" y="3530012"/>
            <a:ext cx="1679944" cy="978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Exploratory Data Analysis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858491" y="4508208"/>
            <a:ext cx="1679944" cy="978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Predictive Analytics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149868" y="5361712"/>
            <a:ext cx="1679944" cy="978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Insights</a:t>
            </a:r>
          </a:p>
        </p:txBody>
      </p:sp>
      <p:sp>
        <p:nvSpPr>
          <p:cNvPr id="2" name="Bent-Up Arrow 1"/>
          <p:cNvSpPr/>
          <p:nvPr/>
        </p:nvSpPr>
        <p:spPr>
          <a:xfrm rot="5400000">
            <a:off x="2219766" y="2463539"/>
            <a:ext cx="458328" cy="929382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10"/>
          <p:cNvSpPr/>
          <p:nvPr/>
        </p:nvSpPr>
        <p:spPr>
          <a:xfrm rot="5400000">
            <a:off x="4587985" y="3445060"/>
            <a:ext cx="458328" cy="929382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ent-Up Arrow 11"/>
          <p:cNvSpPr/>
          <p:nvPr/>
        </p:nvSpPr>
        <p:spPr>
          <a:xfrm rot="5400000">
            <a:off x="6948628" y="4418107"/>
            <a:ext cx="458328" cy="929382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/>
          <p:cNvSpPr/>
          <p:nvPr/>
        </p:nvSpPr>
        <p:spPr>
          <a:xfrm rot="5400000">
            <a:off x="9309271" y="5298956"/>
            <a:ext cx="458328" cy="929382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66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Curation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extBox 3"/>
          <p:cNvSpPr txBox="1"/>
          <p:nvPr/>
        </p:nvSpPr>
        <p:spPr>
          <a:xfrm>
            <a:off x="391622" y="2437300"/>
            <a:ext cx="55362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Missing Value Treatment</a:t>
            </a:r>
          </a:p>
          <a:p>
            <a:pPr marL="742950" lvl="1" indent="-285750">
              <a:buFontTx/>
              <a:buChar char="-"/>
            </a:pPr>
            <a:r>
              <a:rPr lang="en-US" i="1" dirty="0"/>
              <a:t>Channels Subscribers</a:t>
            </a:r>
            <a:r>
              <a:rPr lang="en-US" dirty="0"/>
              <a:t> had missing values  - Imputation with </a:t>
            </a:r>
            <a:r>
              <a:rPr lang="en-US" b="1" dirty="0"/>
              <a:t>Median</a:t>
            </a:r>
            <a:r>
              <a:rPr lang="en-US" dirty="0"/>
              <a:t> (long tailed distribution) across respective </a:t>
            </a:r>
            <a:r>
              <a:rPr lang="en-US" i="1" dirty="0"/>
              <a:t>categories</a:t>
            </a:r>
            <a:r>
              <a:rPr lang="en-US" dirty="0"/>
              <a:t> due to huge spread in subscriber count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Duplicate removal across video data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Converting date type information to </a:t>
            </a:r>
            <a:r>
              <a:rPr lang="en-US" dirty="0" err="1"/>
              <a:t>datetime</a:t>
            </a:r>
            <a:r>
              <a:rPr lang="en-US" dirty="0"/>
              <a:t> data types for appropriate analysis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Extraction of “Video Duration” from API string output in format 01H22M09S, 01H06S, etc.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7360" y="1280449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Tasks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77501" y="1280449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Tools Used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6035040" y="674255"/>
            <a:ext cx="0" cy="59020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Image result for pytho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620944"/>
            <a:ext cx="2362189" cy="797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jupyter notebook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659" y="4554070"/>
            <a:ext cx="969345" cy="1123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sql workbench log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763" y="3254237"/>
            <a:ext cx="1618615" cy="910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tableau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538073"/>
            <a:ext cx="28575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B15394-D5BE-3145-A41B-B5C2DE42D4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790" y="2074367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72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&amp; Process Methodology – CRISP DM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0093" y="1573620"/>
            <a:ext cx="1679944" cy="978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Collection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37205" y="2551816"/>
            <a:ext cx="1679944" cy="978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Curation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97848" y="3530012"/>
            <a:ext cx="1679944" cy="97819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Exploratory Data Analysis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858491" y="4508208"/>
            <a:ext cx="1679944" cy="978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Predictive Analytics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149868" y="5361712"/>
            <a:ext cx="1679944" cy="978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Insights</a:t>
            </a:r>
          </a:p>
        </p:txBody>
      </p:sp>
      <p:sp>
        <p:nvSpPr>
          <p:cNvPr id="2" name="Bent-Up Arrow 1"/>
          <p:cNvSpPr/>
          <p:nvPr/>
        </p:nvSpPr>
        <p:spPr>
          <a:xfrm rot="5400000">
            <a:off x="2219766" y="2463539"/>
            <a:ext cx="458328" cy="929382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10"/>
          <p:cNvSpPr/>
          <p:nvPr/>
        </p:nvSpPr>
        <p:spPr>
          <a:xfrm rot="5400000">
            <a:off x="4587985" y="3445060"/>
            <a:ext cx="458328" cy="929382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ent-Up Arrow 11"/>
          <p:cNvSpPr/>
          <p:nvPr/>
        </p:nvSpPr>
        <p:spPr>
          <a:xfrm rot="5400000">
            <a:off x="6948628" y="4418107"/>
            <a:ext cx="458328" cy="929382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/>
          <p:cNvSpPr/>
          <p:nvPr/>
        </p:nvSpPr>
        <p:spPr>
          <a:xfrm rot="5400000">
            <a:off x="9309271" y="5298956"/>
            <a:ext cx="458328" cy="929382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77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E7656-E9F6-48B0-9A11-14AAB228B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Channel – Tableau link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5910" y="3812101"/>
            <a:ext cx="62139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hlinkClick r:id="rId2"/>
              </a:rPr>
              <a:t>* Tableau Workbook link for EDA</a:t>
            </a:r>
            <a:endParaRPr lang="en-US" i="1" dirty="0"/>
          </a:p>
        </p:txBody>
      </p:sp>
      <p:pic>
        <p:nvPicPr>
          <p:cNvPr id="7" name="Picture 2" descr="Image result for tableau icon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10" y="1907101"/>
            <a:ext cx="28575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53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&amp; Process Methodology – CRISP DM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0093" y="1573620"/>
            <a:ext cx="1679944" cy="978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Collection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37205" y="2551816"/>
            <a:ext cx="1679944" cy="978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Curation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97848" y="3530012"/>
            <a:ext cx="1679944" cy="978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Exploratory Data Analysis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858491" y="4508208"/>
            <a:ext cx="1679944" cy="97819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Predictive Analytics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149868" y="5361712"/>
            <a:ext cx="1679944" cy="978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Insights</a:t>
            </a:r>
          </a:p>
        </p:txBody>
      </p:sp>
      <p:sp>
        <p:nvSpPr>
          <p:cNvPr id="2" name="Bent-Up Arrow 1"/>
          <p:cNvSpPr/>
          <p:nvPr/>
        </p:nvSpPr>
        <p:spPr>
          <a:xfrm rot="5400000">
            <a:off x="2219766" y="2463539"/>
            <a:ext cx="458328" cy="929382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Bent-Up Arrow 10"/>
          <p:cNvSpPr/>
          <p:nvPr/>
        </p:nvSpPr>
        <p:spPr>
          <a:xfrm rot="5400000">
            <a:off x="4587985" y="3445060"/>
            <a:ext cx="458328" cy="929382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Bent-Up Arrow 11"/>
          <p:cNvSpPr/>
          <p:nvPr/>
        </p:nvSpPr>
        <p:spPr>
          <a:xfrm rot="5400000">
            <a:off x="6948628" y="4418107"/>
            <a:ext cx="458328" cy="929382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Bent-Up Arrow 12"/>
          <p:cNvSpPr/>
          <p:nvPr/>
        </p:nvSpPr>
        <p:spPr>
          <a:xfrm rot="5400000">
            <a:off x="9309271" y="5298956"/>
            <a:ext cx="458328" cy="929382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4083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D2BEB-617E-4103-9E0A-44C0FFFE9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84902"/>
            <a:ext cx="11150600" cy="920336"/>
          </a:xfrm>
        </p:spPr>
        <p:txBody>
          <a:bodyPr/>
          <a:lstStyle/>
          <a:p>
            <a:r>
              <a:rPr lang="en-IN" dirty="0"/>
              <a:t>Predictive Analytics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50228" y="3383626"/>
            <a:ext cx="3626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Scaling data for improved convergence of algorithms</a:t>
            </a:r>
          </a:p>
          <a:p>
            <a:pPr marL="285750" indent="-285750">
              <a:buFontTx/>
              <a:buChar char="-"/>
            </a:pPr>
            <a:r>
              <a:rPr lang="en-US" dirty="0"/>
              <a:t>Dummy creation of categorical variables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9746" y="1387286"/>
            <a:ext cx="5536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Can we predict if a video will become popular?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Using “</a:t>
            </a:r>
            <a:r>
              <a:rPr lang="en-US" b="1" dirty="0"/>
              <a:t>Most Viewed</a:t>
            </a:r>
            <a:r>
              <a:rPr lang="en-US" dirty="0"/>
              <a:t>” as proxy for popularity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Classification techniques to predict (1/0) scenario of a video becoming popular or not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38902" y="5499440"/>
            <a:ext cx="3814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Classification techniques used are: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Logistic regression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Random Forest</a:t>
            </a:r>
          </a:p>
        </p:txBody>
      </p:sp>
      <p:pic>
        <p:nvPicPr>
          <p:cNvPr id="4098" name="Picture 2" descr="https://static.thenounproject.com/png/2696237-200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" y="1348554"/>
            <a:ext cx="1277792" cy="127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static.thenounproject.com/png/1848026-200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668" y="3458010"/>
            <a:ext cx="1051560" cy="105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tatic.thenounproject.com/png/1479198-200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040" y="5469356"/>
            <a:ext cx="983498" cy="98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8601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999"/>
            <a:ext cx="11150600" cy="587657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16</a:t>
            </a:fld>
            <a:endParaRPr lang="en-US" noProof="0" dirty="0"/>
          </a:p>
        </p:txBody>
      </p:sp>
      <p:grpSp>
        <p:nvGrpSpPr>
          <p:cNvPr id="24" name="Group 23"/>
          <p:cNvGrpSpPr/>
          <p:nvPr/>
        </p:nvGrpSpPr>
        <p:grpSpPr>
          <a:xfrm>
            <a:off x="441032" y="582686"/>
            <a:ext cx="5377429" cy="6111720"/>
            <a:chOff x="6546543" y="531386"/>
            <a:chExt cx="5377429" cy="6111720"/>
          </a:xfrm>
        </p:grpSpPr>
        <p:sp>
          <p:nvSpPr>
            <p:cNvPr id="6" name="TextBox 5"/>
            <p:cNvSpPr txBox="1"/>
            <p:nvPr/>
          </p:nvSpPr>
          <p:spPr>
            <a:xfrm>
              <a:off x="8025805" y="586361"/>
              <a:ext cx="294699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Results with all available features 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05005" y="1095953"/>
              <a:ext cx="2767099" cy="105492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06606" y="2338248"/>
              <a:ext cx="5043444" cy="61724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10971" y="1152974"/>
              <a:ext cx="1539909" cy="17831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28352" y="1621401"/>
              <a:ext cx="1535344" cy="3480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85" t="50250" r="4606" b="3096"/>
            <a:stretch/>
          </p:blipFill>
          <p:spPr>
            <a:xfrm>
              <a:off x="6932750" y="3142855"/>
              <a:ext cx="4650987" cy="3312884"/>
            </a:xfrm>
            <a:prstGeom prst="rect">
              <a:avLst/>
            </a:prstGeom>
          </p:spPr>
        </p:pic>
        <p:sp>
          <p:nvSpPr>
            <p:cNvPr id="21" name="Rounded Rectangle 20"/>
            <p:cNvSpPr/>
            <p:nvPr/>
          </p:nvSpPr>
          <p:spPr>
            <a:xfrm>
              <a:off x="6546543" y="531386"/>
              <a:ext cx="5377429" cy="6111720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524351" y="582686"/>
            <a:ext cx="5377429" cy="6111720"/>
            <a:chOff x="117364" y="531386"/>
            <a:chExt cx="5377429" cy="6111720"/>
          </a:xfrm>
        </p:grpSpPr>
        <p:sp>
          <p:nvSpPr>
            <p:cNvPr id="12" name="TextBox 11"/>
            <p:cNvSpPr txBox="1"/>
            <p:nvPr/>
          </p:nvSpPr>
          <p:spPr>
            <a:xfrm>
              <a:off x="1395916" y="583658"/>
              <a:ext cx="28237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Results with subset of features 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7721" y="1095953"/>
              <a:ext cx="2767099" cy="105492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77721" y="2355399"/>
              <a:ext cx="5043445" cy="61724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03451" y="1151490"/>
              <a:ext cx="1552725" cy="1798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01068" y="1600553"/>
              <a:ext cx="1535344" cy="348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36" t="51014" r="4240" b="3938"/>
            <a:stretch/>
          </p:blipFill>
          <p:spPr>
            <a:xfrm>
              <a:off x="542222" y="3244143"/>
              <a:ext cx="4210754" cy="2930064"/>
            </a:xfrm>
            <a:prstGeom prst="rect">
              <a:avLst/>
            </a:prstGeom>
          </p:spPr>
        </p:pic>
        <p:sp>
          <p:nvSpPr>
            <p:cNvPr id="22" name="Rounded Rectangle 21"/>
            <p:cNvSpPr/>
            <p:nvPr/>
          </p:nvSpPr>
          <p:spPr>
            <a:xfrm>
              <a:off x="117364" y="531386"/>
              <a:ext cx="5377429" cy="6111720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09042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489"/>
            <a:ext cx="11150600" cy="920336"/>
          </a:xfrm>
        </p:spPr>
        <p:txBody>
          <a:bodyPr/>
          <a:lstStyle/>
          <a:p>
            <a:r>
              <a:rPr lang="en-US" dirty="0"/>
              <a:t>Feature Importance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8" y="1006766"/>
            <a:ext cx="4835932" cy="33247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541" y="1006766"/>
            <a:ext cx="5144928" cy="35371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318" y="4961212"/>
            <a:ext cx="105062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First run of Random Forest reveals intuitive dependence of video popularity on </a:t>
            </a:r>
            <a:r>
              <a:rPr lang="en-US" sz="1600" b="1" dirty="0"/>
              <a:t>“video views”</a:t>
            </a:r>
            <a:r>
              <a:rPr lang="en-US" sz="1600" dirty="0"/>
              <a:t> and </a:t>
            </a:r>
            <a:r>
              <a:rPr lang="en-US" sz="1600" b="1" dirty="0"/>
              <a:t>“channel capabilities”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Due to </a:t>
            </a:r>
            <a:r>
              <a:rPr lang="en-US" sz="1600" i="1" dirty="0"/>
              <a:t>overfitting</a:t>
            </a:r>
            <a:r>
              <a:rPr lang="en-US" sz="1600" dirty="0"/>
              <a:t> of model we removed the dominant variables to understand the relationship between other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level of </a:t>
            </a:r>
            <a:r>
              <a:rPr lang="en-US" sz="1600" b="1" dirty="0"/>
              <a:t>“engagement”</a:t>
            </a:r>
            <a:r>
              <a:rPr lang="en-US" sz="1600" dirty="0"/>
              <a:t> drives popularity as we see </a:t>
            </a:r>
            <a:r>
              <a:rPr lang="en-US" sz="1600" i="1" dirty="0"/>
              <a:t># of comments &amp;</a:t>
            </a:r>
            <a:r>
              <a:rPr lang="en-US" sz="1600" dirty="0"/>
              <a:t> </a:t>
            </a:r>
            <a:r>
              <a:rPr lang="en-US" sz="1600" i="1" dirty="0"/>
              <a:t>ratings</a:t>
            </a:r>
            <a:r>
              <a:rPr lang="en-US" sz="1600" dirty="0"/>
              <a:t> as important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Day of upload seems to matter, with extreme ends of the week being preferred, i.e. “Tuesday” or “Friday”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495636" y="2253678"/>
            <a:ext cx="794328" cy="521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50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&amp; Process Methodology – CRISP DM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0093" y="1573620"/>
            <a:ext cx="1679944" cy="978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Collection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37205" y="2551816"/>
            <a:ext cx="1679944" cy="978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Curation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97848" y="3530012"/>
            <a:ext cx="1679944" cy="978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Exploratory Data Analysis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858491" y="4508208"/>
            <a:ext cx="1679944" cy="978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Predictive Analytics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149868" y="5361712"/>
            <a:ext cx="1679944" cy="97819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Insights</a:t>
            </a:r>
          </a:p>
        </p:txBody>
      </p:sp>
      <p:sp>
        <p:nvSpPr>
          <p:cNvPr id="2" name="Bent-Up Arrow 1"/>
          <p:cNvSpPr/>
          <p:nvPr/>
        </p:nvSpPr>
        <p:spPr>
          <a:xfrm rot="5400000">
            <a:off x="2219766" y="2463539"/>
            <a:ext cx="458328" cy="929382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Bent-Up Arrow 10"/>
          <p:cNvSpPr/>
          <p:nvPr/>
        </p:nvSpPr>
        <p:spPr>
          <a:xfrm rot="5400000">
            <a:off x="4587985" y="3445060"/>
            <a:ext cx="458328" cy="929382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Bent-Up Arrow 11"/>
          <p:cNvSpPr/>
          <p:nvPr/>
        </p:nvSpPr>
        <p:spPr>
          <a:xfrm rot="5400000">
            <a:off x="6948628" y="4418107"/>
            <a:ext cx="458328" cy="929382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Bent-Up Arrow 12"/>
          <p:cNvSpPr/>
          <p:nvPr/>
        </p:nvSpPr>
        <p:spPr>
          <a:xfrm rot="5400000">
            <a:off x="9309271" y="5298956"/>
            <a:ext cx="458328" cy="929382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8870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D2BEB-617E-4103-9E0A-44C0FFFE9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73" y="332601"/>
            <a:ext cx="11150600" cy="586854"/>
          </a:xfrm>
        </p:spPr>
        <p:txBody>
          <a:bodyPr/>
          <a:lstStyle/>
          <a:p>
            <a:r>
              <a:rPr lang="en-IN" dirty="0"/>
              <a:t>Insights &amp; Uses of our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94222-7349-43D9-842E-994F654A817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03346" y="2547430"/>
            <a:ext cx="5358160" cy="2971898"/>
          </a:xfrm>
        </p:spPr>
        <p:txBody>
          <a:bodyPr>
            <a:noAutofit/>
          </a:bodyPr>
          <a:lstStyle/>
          <a:p>
            <a:pPr>
              <a:buFontTx/>
              <a:buChar char="-"/>
            </a:pPr>
            <a:r>
              <a:rPr lang="en-US" sz="1600" dirty="0"/>
              <a:t>The level of </a:t>
            </a:r>
            <a:r>
              <a:rPr lang="en-US" sz="1600" b="1" dirty="0"/>
              <a:t>“engagement”</a:t>
            </a:r>
            <a:r>
              <a:rPr lang="en-US" sz="1600" dirty="0"/>
              <a:t> drives </a:t>
            </a:r>
            <a:r>
              <a:rPr lang="en-US" sz="1600" i="1" dirty="0"/>
              <a:t>popularity</a:t>
            </a:r>
            <a:r>
              <a:rPr lang="en-US" sz="1600" dirty="0"/>
              <a:t> as we see “</a:t>
            </a:r>
            <a:r>
              <a:rPr lang="en-US" sz="1600" b="1" dirty="0"/>
              <a:t># of comments &amp; ratings”</a:t>
            </a:r>
            <a:r>
              <a:rPr lang="en-US" sz="1600" dirty="0"/>
              <a:t> as important features</a:t>
            </a:r>
          </a:p>
          <a:p>
            <a:pPr>
              <a:buFontTx/>
              <a:buChar char="-"/>
            </a:pPr>
            <a:r>
              <a:rPr lang="en-US" sz="1600" i="1" dirty="0"/>
              <a:t>Day of upload </a:t>
            </a:r>
            <a:r>
              <a:rPr lang="en-US" sz="1600" dirty="0"/>
              <a:t>seems to matter, with extreme ends of the week being preferred, i.e. </a:t>
            </a:r>
            <a:r>
              <a:rPr lang="en-US" sz="1600" b="1" dirty="0"/>
              <a:t>“Tuesday”</a:t>
            </a:r>
            <a:r>
              <a:rPr lang="en-US" sz="1600" dirty="0"/>
              <a:t> or </a:t>
            </a:r>
            <a:r>
              <a:rPr lang="en-US" sz="1600" b="1" dirty="0"/>
              <a:t>“Friday”</a:t>
            </a:r>
          </a:p>
          <a:p>
            <a:pPr>
              <a:buFontTx/>
              <a:buChar char="-"/>
            </a:pPr>
            <a:r>
              <a:rPr lang="en-US" sz="1600" b="1" dirty="0"/>
              <a:t>“Music”</a:t>
            </a:r>
            <a:r>
              <a:rPr lang="en-US" sz="1600" dirty="0"/>
              <a:t> videos have the least </a:t>
            </a:r>
            <a:r>
              <a:rPr lang="en-US" sz="1600" b="1" dirty="0"/>
              <a:t>“play duration”</a:t>
            </a:r>
            <a:r>
              <a:rPr lang="en-US" sz="1600" dirty="0"/>
              <a:t> but they have the highest views</a:t>
            </a:r>
          </a:p>
          <a:p>
            <a:pPr>
              <a:buFontTx/>
              <a:buChar char="-"/>
            </a:pPr>
            <a:r>
              <a:rPr lang="en-US" sz="1600" b="1" dirty="0"/>
              <a:t>“Films”</a:t>
            </a:r>
            <a:r>
              <a:rPr lang="en-US" sz="1600" dirty="0"/>
              <a:t> have highest </a:t>
            </a:r>
            <a:r>
              <a:rPr lang="en-US" sz="1600" b="1" dirty="0"/>
              <a:t>“play duration”</a:t>
            </a:r>
            <a:r>
              <a:rPr lang="en-US" sz="1600" dirty="0"/>
              <a:t> but median viewership</a:t>
            </a:r>
          </a:p>
          <a:p>
            <a:pPr marL="0" indent="0">
              <a:buNone/>
            </a:pPr>
            <a:endParaRPr lang="en-IN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107394" y="2085765"/>
            <a:ext cx="3690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Channel Level Data Insights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513658" y="2085765"/>
            <a:ext cx="3537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Video Level Data Insights</a:t>
            </a:r>
            <a:endParaRPr lang="en-US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994222-7349-43D9-842E-994F654A817C}"/>
              </a:ext>
            </a:extLst>
          </p:cNvPr>
          <p:cNvSpPr txBox="1">
            <a:spLocks/>
          </p:cNvSpPr>
          <p:nvPr/>
        </p:nvSpPr>
        <p:spPr>
          <a:xfrm>
            <a:off x="329535" y="2602996"/>
            <a:ext cx="5245765" cy="3109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1600" b="1" dirty="0"/>
              <a:t>“Music”</a:t>
            </a:r>
            <a:r>
              <a:rPr lang="en-US" sz="1600" dirty="0"/>
              <a:t> is one of the safest categories, as it has highest User and Content Stickiness</a:t>
            </a:r>
          </a:p>
          <a:p>
            <a:pPr>
              <a:buFontTx/>
              <a:buChar char="-"/>
            </a:pPr>
            <a:r>
              <a:rPr lang="en-US" sz="1600" b="1" dirty="0"/>
              <a:t>“Films”</a:t>
            </a:r>
            <a:r>
              <a:rPr lang="en-US" sz="1600" dirty="0"/>
              <a:t> &amp; </a:t>
            </a:r>
            <a:r>
              <a:rPr lang="en-US" sz="1600" b="1" dirty="0"/>
              <a:t>“Education”</a:t>
            </a:r>
            <a:r>
              <a:rPr lang="en-US" sz="1600" dirty="0"/>
              <a:t> videos reach a lot of users but fail to generate subscribers</a:t>
            </a:r>
          </a:p>
          <a:p>
            <a:pPr>
              <a:buFontTx/>
              <a:buChar char="-"/>
            </a:pPr>
            <a:r>
              <a:rPr lang="en-US" sz="1600" dirty="0"/>
              <a:t> </a:t>
            </a:r>
            <a:r>
              <a:rPr lang="en-US" sz="1600" b="1" dirty="0"/>
              <a:t>“Tech”</a:t>
            </a:r>
            <a:r>
              <a:rPr lang="en-US" sz="1600" dirty="0"/>
              <a:t> &amp; </a:t>
            </a:r>
            <a:r>
              <a:rPr lang="en-US" sz="1600" b="1" dirty="0"/>
              <a:t>“Auto”</a:t>
            </a:r>
            <a:r>
              <a:rPr lang="en-US" sz="1600" dirty="0"/>
              <a:t> categories have loyal subscribers but they look for new content</a:t>
            </a:r>
          </a:p>
          <a:p>
            <a:pPr>
              <a:buFontTx/>
              <a:buChar char="-"/>
            </a:pPr>
            <a:r>
              <a:rPr lang="en-US" sz="1600" dirty="0"/>
              <a:t>Categories like </a:t>
            </a:r>
            <a:r>
              <a:rPr lang="en-US" sz="1600" i="1" dirty="0"/>
              <a:t>Music &amp; Education</a:t>
            </a:r>
            <a:r>
              <a:rPr lang="en-US" sz="1600" dirty="0"/>
              <a:t> have higher views at the start and end of week</a:t>
            </a:r>
          </a:p>
          <a:p>
            <a:pPr>
              <a:buFontTx/>
              <a:buChar char="-"/>
            </a:pPr>
            <a:r>
              <a:rPr lang="en-US" sz="1600" dirty="0"/>
              <a:t>Other categories like </a:t>
            </a:r>
            <a:r>
              <a:rPr lang="en-US" sz="1600" i="1" dirty="0"/>
              <a:t>Gaming &amp; Entertainment</a:t>
            </a:r>
            <a:r>
              <a:rPr lang="en-US" sz="1600" dirty="0"/>
              <a:t> pick up views in the middle of the week</a:t>
            </a:r>
          </a:p>
        </p:txBody>
      </p:sp>
      <p:pic>
        <p:nvPicPr>
          <p:cNvPr id="1028" name="Picture 4" descr="https://static.thenounproject.com/png/2448936-200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73" y="1363984"/>
            <a:ext cx="1058068" cy="105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ic.thenounproject.com/png/2812878-200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346" y="1537260"/>
            <a:ext cx="1010170" cy="101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718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196BA-17B0-406B-B11B-B8C4DFF4D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1344F-20A8-4E17-B2CA-2130C02A3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2814" y="1945828"/>
            <a:ext cx="6202127" cy="1620332"/>
          </a:xfrm>
        </p:spPr>
        <p:txBody>
          <a:bodyPr>
            <a:noAutofit/>
          </a:bodyPr>
          <a:lstStyle/>
          <a:p>
            <a:pPr marL="285750" indent="-285750" algn="l">
              <a:buFontTx/>
              <a:buChar char="-"/>
            </a:pPr>
            <a:r>
              <a:rPr lang="en-US" sz="2400" dirty="0"/>
              <a:t>Problem Statement</a:t>
            </a:r>
          </a:p>
          <a:p>
            <a:pPr marL="285750" indent="-285750" algn="l">
              <a:buFontTx/>
              <a:buChar char="-"/>
            </a:pPr>
            <a:r>
              <a:rPr lang="en-US" sz="2400" dirty="0"/>
              <a:t>Approach, Assumptions &amp; Methodology</a:t>
            </a:r>
          </a:p>
          <a:p>
            <a:pPr marL="285750" indent="-285750" algn="l">
              <a:buFontTx/>
              <a:buChar char="-"/>
            </a:pPr>
            <a:r>
              <a:rPr lang="en-US" sz="2400" dirty="0"/>
              <a:t>How is this useful?</a:t>
            </a:r>
          </a:p>
        </p:txBody>
      </p:sp>
    </p:spTree>
    <p:extLst>
      <p:ext uri="{BB962C8B-B14F-4D97-AF65-F5344CB8AC3E}">
        <p14:creationId xmlns:p14="http://schemas.microsoft.com/office/powerpoint/2010/main" val="2698000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EPBA08 – Group 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C71654-96A5-4280-94F3-931C61A9F92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2C567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2C567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2" r="49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58859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2577"/>
            <a:ext cx="11150600" cy="920336"/>
          </a:xfrm>
        </p:spPr>
        <p:txBody>
          <a:bodyPr/>
          <a:lstStyle/>
          <a:p>
            <a:r>
              <a:rPr lang="en-US" dirty="0"/>
              <a:t>Business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66542" y="999533"/>
            <a:ext cx="9314121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YouTube is an American video-sharing website headquartered in San Bruno, California. </a:t>
            </a:r>
          </a:p>
          <a:p>
            <a:r>
              <a:rPr lang="en-US" sz="1600" dirty="0"/>
              <a:t>Founded in Feb 2005.</a:t>
            </a:r>
          </a:p>
          <a:p>
            <a:endParaRPr lang="en-US" sz="1600" dirty="0"/>
          </a:p>
          <a:p>
            <a:pPr marL="285750" indent="-285750">
              <a:buFontTx/>
              <a:buChar char="-"/>
            </a:pPr>
            <a:r>
              <a:rPr lang="en-US" sz="1600" dirty="0"/>
              <a:t>It allows users to upload, view, rate, share, add to playlists, report, comment on videos, and subscribe to other users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It offers a wide variety of user-generated and corporate media videos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Most content on YouTube is uploaded by individuals, but media corporations including CBS, the BBC, </a:t>
            </a:r>
            <a:r>
              <a:rPr lang="en-US" sz="1600" dirty="0" err="1"/>
              <a:t>Vevo</a:t>
            </a:r>
            <a:r>
              <a:rPr lang="en-US" sz="1600" dirty="0"/>
              <a:t>, and Hulu offer some of their material via YouTube as part of the YouTube partnership program</a:t>
            </a:r>
          </a:p>
        </p:txBody>
      </p:sp>
      <p:pic>
        <p:nvPicPr>
          <p:cNvPr id="1028" name="Picture 4" descr="Image result for youtube icon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5" y="1339774"/>
            <a:ext cx="1166813" cy="116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static.thenounproject.com/png/2172929-200.png"/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5" y="3476846"/>
            <a:ext cx="1207480" cy="120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666540" y="3541976"/>
            <a:ext cx="9314121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YouTube has become the go to platform for marketing &amp; creating a social media presence. With everyone jumping onto the bandwagon we have seen multitude of corporate channels come up who are trying to capture their share of the huge YouTube audience.</a:t>
            </a:r>
          </a:p>
          <a:p>
            <a:r>
              <a:rPr lang="en-US" sz="1600" dirty="0"/>
              <a:t>In such a scenario, it can be useful to understand what works on the platform and what does not.</a:t>
            </a:r>
          </a:p>
        </p:txBody>
      </p:sp>
      <p:pic>
        <p:nvPicPr>
          <p:cNvPr id="1032" name="Picture 8" descr="https://static.thenounproject.com/png/429921-200.png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70" y="5037897"/>
            <a:ext cx="1067169" cy="106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66540" y="5155982"/>
            <a:ext cx="9314121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By looking at historical data of YouTube Channels &amp; Videos we are trying to understand the key drivers of popular videos. Using these drivers we want to create a toolkit for a new/existing channel owner who can gather some intelligence on what “might” work for a future video upload.</a:t>
            </a:r>
          </a:p>
        </p:txBody>
      </p:sp>
      <p:sp>
        <p:nvSpPr>
          <p:cNvPr id="7" name="Curved Left Arrow 6"/>
          <p:cNvSpPr/>
          <p:nvPr/>
        </p:nvSpPr>
        <p:spPr>
          <a:xfrm>
            <a:off x="11246475" y="2163185"/>
            <a:ext cx="723013" cy="1796902"/>
          </a:xfrm>
          <a:prstGeom prst="curved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Left Arrow 14"/>
          <p:cNvSpPr/>
          <p:nvPr/>
        </p:nvSpPr>
        <p:spPr>
          <a:xfrm>
            <a:off x="11246475" y="4080585"/>
            <a:ext cx="723013" cy="1796902"/>
          </a:xfrm>
          <a:prstGeom prst="curved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4094480" y="3325091"/>
            <a:ext cx="3423920" cy="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4094480" y="4859251"/>
            <a:ext cx="3423920" cy="0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66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&amp; Process Methodology – CRISP DM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010093" y="1573620"/>
            <a:ext cx="1679944" cy="97819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Collection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137205" y="2551816"/>
            <a:ext cx="1679944" cy="978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Curation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97848" y="3530012"/>
            <a:ext cx="1679944" cy="978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Exploratory Data Analysis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858491" y="4508208"/>
            <a:ext cx="1679944" cy="978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Predictive Analytics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149868" y="5361712"/>
            <a:ext cx="1679944" cy="9781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Insights</a:t>
            </a:r>
          </a:p>
        </p:txBody>
      </p:sp>
      <p:sp>
        <p:nvSpPr>
          <p:cNvPr id="2" name="Bent-Up Arrow 1"/>
          <p:cNvSpPr/>
          <p:nvPr/>
        </p:nvSpPr>
        <p:spPr>
          <a:xfrm rot="5400000">
            <a:off x="2219766" y="2463539"/>
            <a:ext cx="458328" cy="929382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Bent-Up Arrow 10"/>
          <p:cNvSpPr/>
          <p:nvPr/>
        </p:nvSpPr>
        <p:spPr>
          <a:xfrm rot="5400000">
            <a:off x="4587985" y="3445060"/>
            <a:ext cx="458328" cy="929382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ent-Up Arrow 11"/>
          <p:cNvSpPr/>
          <p:nvPr/>
        </p:nvSpPr>
        <p:spPr>
          <a:xfrm rot="5400000">
            <a:off x="6948628" y="4418107"/>
            <a:ext cx="458328" cy="929382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Bent-Up Arrow 12"/>
          <p:cNvSpPr/>
          <p:nvPr/>
        </p:nvSpPr>
        <p:spPr>
          <a:xfrm rot="5400000">
            <a:off x="9309271" y="5298956"/>
            <a:ext cx="458328" cy="929382"/>
          </a:xfrm>
          <a:prstGeom prst="ben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13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D2BEB-617E-4103-9E0A-44C0FFFE9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collection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94222-7349-43D9-842E-994F654A817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82772" y="3442344"/>
            <a:ext cx="5683250" cy="3217074"/>
          </a:xfrm>
        </p:spPr>
        <p:txBody>
          <a:bodyPr>
            <a:noAutofit/>
          </a:bodyPr>
          <a:lstStyle/>
          <a:p>
            <a:r>
              <a:rPr lang="en-IN" sz="1600" dirty="0"/>
              <a:t>YouTube data from YouTube API v3 has been extracted</a:t>
            </a:r>
          </a:p>
          <a:p>
            <a:r>
              <a:rPr lang="en-IN" sz="1600" dirty="0"/>
              <a:t>The below points capture the process of extraction</a:t>
            </a:r>
          </a:p>
          <a:p>
            <a:pPr marL="0" indent="0">
              <a:buNone/>
            </a:pPr>
            <a:r>
              <a:rPr lang="en-US" sz="1600" dirty="0"/>
              <a:t>Step1: Created an account and project in the below link:</a:t>
            </a:r>
            <a:br>
              <a:rPr lang="en-US" sz="1600" dirty="0"/>
            </a:br>
            <a:r>
              <a:rPr lang="en-US" sz="1600" dirty="0"/>
              <a:t>	 </a:t>
            </a:r>
            <a:r>
              <a:rPr lang="en-US" sz="1600" dirty="0">
                <a:hlinkClick r:id="rId2"/>
              </a:rPr>
              <a:t>https://console.developers.google.com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Step2: Enable API for this project in YouTube dev console, so that we can fetch data.</a:t>
            </a:r>
          </a:p>
          <a:p>
            <a:pPr marL="0" indent="0">
              <a:buNone/>
            </a:pPr>
            <a:r>
              <a:rPr lang="en-US" sz="1600" dirty="0"/>
              <a:t>Step3: Analyze </a:t>
            </a:r>
            <a:r>
              <a:rPr lang="en-US" sz="1600" dirty="0" err="1"/>
              <a:t>Youtube</a:t>
            </a:r>
            <a:r>
              <a:rPr lang="en-US" sz="1600" dirty="0"/>
              <a:t> API help documents to identify relevant API links suitable for analysis </a:t>
            </a:r>
          </a:p>
          <a:p>
            <a:pPr marL="0" indent="0">
              <a:buNone/>
            </a:pPr>
            <a:r>
              <a:rPr lang="en-US" sz="1600" dirty="0"/>
              <a:t>Step 4: Developed a Python code to fetch the details from API which copies the data into local spreadsheets for further analysis</a:t>
            </a:r>
            <a:endParaRPr lang="en-IN" sz="1600" dirty="0"/>
          </a:p>
        </p:txBody>
      </p:sp>
      <p:pic>
        <p:nvPicPr>
          <p:cNvPr id="1026" name="Picture 2" descr="Image result for youtube data api v3 images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093" y="3618569"/>
            <a:ext cx="1328431" cy="747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youtube"/>
          <p:cNvPicPr>
            <a:picLocks noChangeAspect="1" noChangeArrowheads="1" noCrop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50" y="3040714"/>
            <a:ext cx="1522363" cy="951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872280" y="1435199"/>
            <a:ext cx="930501" cy="930502"/>
            <a:chOff x="872280" y="1435199"/>
            <a:chExt cx="930501" cy="930502"/>
          </a:xfrm>
        </p:grpSpPr>
        <p:pic>
          <p:nvPicPr>
            <p:cNvPr id="1030" name="Picture 6" descr="https://static.thenounproject.com/png/2811735-200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280" y="1435199"/>
              <a:ext cx="930501" cy="930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942894" y="2027147"/>
              <a:ext cx="789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Users</a:t>
              </a:r>
            </a:p>
          </p:txBody>
        </p:sp>
      </p:grpSp>
      <p:cxnSp>
        <p:nvCxnSpPr>
          <p:cNvPr id="8" name="Elbow Connector 7"/>
          <p:cNvCxnSpPr>
            <a:stCxn id="5" idx="2"/>
            <a:endCxn id="1028" idx="0"/>
          </p:cNvCxnSpPr>
          <p:nvPr/>
        </p:nvCxnSpPr>
        <p:spPr>
          <a:xfrm rot="16200000" flipH="1">
            <a:off x="1000025" y="2703206"/>
            <a:ext cx="675013" cy="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https://static.thenounproject.com/png/610819-20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71" y="5176821"/>
            <a:ext cx="818916" cy="81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Elbow Connector 14"/>
          <p:cNvCxnSpPr>
            <a:stCxn id="1032" idx="0"/>
            <a:endCxn id="1028" idx="2"/>
          </p:cNvCxnSpPr>
          <p:nvPr/>
        </p:nvCxnSpPr>
        <p:spPr>
          <a:xfrm rot="5400000" flipH="1" flipV="1">
            <a:off x="745215" y="4584505"/>
            <a:ext cx="1184630" cy="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9617" y="5864960"/>
            <a:ext cx="11558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Uploaders</a:t>
            </a:r>
          </a:p>
        </p:txBody>
      </p:sp>
      <p:cxnSp>
        <p:nvCxnSpPr>
          <p:cNvPr id="19" name="Elbow Connector 18"/>
          <p:cNvCxnSpPr>
            <a:stCxn id="1028" idx="3"/>
            <a:endCxn id="1026" idx="1"/>
          </p:cNvCxnSpPr>
          <p:nvPr/>
        </p:nvCxnSpPr>
        <p:spPr>
          <a:xfrm>
            <a:off x="2098713" y="3516453"/>
            <a:ext cx="1533380" cy="4757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https://static.thenounproject.com/png/1807251-200.png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2" y="2196424"/>
            <a:ext cx="1122525" cy="11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Elbow Connector 22"/>
          <p:cNvCxnSpPr>
            <a:stCxn id="1026" idx="3"/>
          </p:cNvCxnSpPr>
          <p:nvPr/>
        </p:nvCxnSpPr>
        <p:spPr>
          <a:xfrm flipV="1">
            <a:off x="4960524" y="2892497"/>
            <a:ext cx="2644497" cy="1099694"/>
          </a:xfrm>
          <a:prstGeom prst="bentConnector3">
            <a:avLst>
              <a:gd name="adj1" fmla="val 26342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694974" y="1906760"/>
            <a:ext cx="789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Us!</a:t>
            </a:r>
          </a:p>
        </p:txBody>
      </p:sp>
    </p:spTree>
    <p:extLst>
      <p:ext uri="{BB962C8B-B14F-4D97-AF65-F5344CB8AC3E}">
        <p14:creationId xmlns:p14="http://schemas.microsoft.com/office/powerpoint/2010/main" val="2894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D032F8-12E7-41DD-AAA9-3595682E3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3948"/>
            <a:ext cx="12190242" cy="641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45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91FB40-9BF8-4679-81FF-9C0D17A6A87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767676"/>
              </a:clrFrom>
              <a:clrTo>
                <a:srgbClr val="76767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4" y="1358669"/>
            <a:ext cx="5107043" cy="421178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0A798B-A28E-4989-8E49-126F11B5D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199" y="185649"/>
            <a:ext cx="4076571" cy="914400"/>
          </a:xfrm>
        </p:spPr>
        <p:txBody>
          <a:bodyPr/>
          <a:lstStyle/>
          <a:p>
            <a:r>
              <a:rPr lang="en-IN" dirty="0"/>
              <a:t>Data Architecture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97964" y="1564367"/>
            <a:ext cx="53940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“</a:t>
            </a:r>
            <a:r>
              <a:rPr lang="en-US" b="1" dirty="0"/>
              <a:t>Top 30</a:t>
            </a:r>
            <a:r>
              <a:rPr lang="en-US" dirty="0"/>
              <a:t>” Channels across “</a:t>
            </a:r>
            <a:r>
              <a:rPr lang="en-US" b="1" dirty="0"/>
              <a:t>11 different categories</a:t>
            </a:r>
            <a:r>
              <a:rPr lang="en-US" dirty="0"/>
              <a:t>” of Videos were considered as “</a:t>
            </a:r>
            <a:r>
              <a:rPr lang="en-US" b="1" dirty="0"/>
              <a:t>sample</a:t>
            </a:r>
            <a:r>
              <a:rPr lang="en-US" dirty="0"/>
              <a:t>” data for this analysis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We used the channel “</a:t>
            </a:r>
            <a:r>
              <a:rPr lang="en-US" b="1" dirty="0"/>
              <a:t>Ranking</a:t>
            </a:r>
            <a:r>
              <a:rPr lang="en-US" dirty="0"/>
              <a:t>” (Top 30) and “</a:t>
            </a:r>
            <a:r>
              <a:rPr lang="en-US" b="1" dirty="0"/>
              <a:t>video classification</a:t>
            </a:r>
            <a:r>
              <a:rPr lang="en-US" dirty="0"/>
              <a:t>” (most viewed etc.) by “</a:t>
            </a:r>
            <a:r>
              <a:rPr lang="en-US" b="1" dirty="0" err="1"/>
              <a:t>SocialBlade</a:t>
            </a:r>
            <a:r>
              <a:rPr lang="en-US" dirty="0"/>
              <a:t>” as references for this analysis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All these references were used to filter data for this analysis but after extraction, only the classification of a video being “</a:t>
            </a:r>
            <a:r>
              <a:rPr lang="en-US" b="1" dirty="0"/>
              <a:t>most viewed</a:t>
            </a:r>
            <a:r>
              <a:rPr lang="en-US" dirty="0"/>
              <a:t>” has been retained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All videos uploaded by a channel belong to the same category, i.e. an Auto channel will not upload a video in the News category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4D0A798B-A28E-4989-8E49-126F11B5D2A8}"/>
              </a:ext>
            </a:extLst>
          </p:cNvPr>
          <p:cNvSpPr txBox="1">
            <a:spLocks/>
          </p:cNvSpPr>
          <p:nvPr/>
        </p:nvSpPr>
        <p:spPr>
          <a:xfrm>
            <a:off x="7570858" y="185649"/>
            <a:ext cx="4078224" cy="9144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Assumptions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6035040" y="674255"/>
            <a:ext cx="0" cy="5902036"/>
          </a:xfrm>
          <a:prstGeom prst="line">
            <a:avLst/>
          </a:prstGeom>
          <a:ln w="254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42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D2BEB-617E-4103-9E0A-44C0FFFE9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Snapshot (Channel Level)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A73CED-DE10-47F9-B59C-03E5719CE5F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06" y="1371604"/>
            <a:ext cx="6081713" cy="2095500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1BDE86-AFA2-4710-A184-877943570040}"/>
              </a:ext>
            </a:extLst>
          </p:cNvPr>
          <p:cNvSpPr/>
          <p:nvPr/>
        </p:nvSpPr>
        <p:spPr>
          <a:xfrm>
            <a:off x="663307" y="1449320"/>
            <a:ext cx="6082052" cy="20143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F9A936-2D8D-423B-89C0-F0C091D23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06" y="3739937"/>
            <a:ext cx="3546992" cy="29580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4019EA-8A98-4AA5-B5CA-98EB72FE5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799" y="4009317"/>
            <a:ext cx="3239071" cy="19941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0CF184-8AE3-41C5-84B2-D84CE367E4AD}"/>
              </a:ext>
            </a:extLst>
          </p:cNvPr>
          <p:cNvSpPr txBox="1"/>
          <p:nvPr/>
        </p:nvSpPr>
        <p:spPr>
          <a:xfrm>
            <a:off x="7845248" y="4272225"/>
            <a:ext cx="3982737" cy="23083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Uploads</a:t>
            </a:r>
            <a:r>
              <a:rPr lang="en-IN" sz="1600" dirty="0"/>
              <a:t> – Total no. of uploads made by specific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Subs</a:t>
            </a:r>
            <a:r>
              <a:rPr lang="en-IN" sz="1600" dirty="0"/>
              <a:t> – Total no. of subscribers for a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Views</a:t>
            </a:r>
            <a:r>
              <a:rPr lang="en-IN" sz="1600" dirty="0"/>
              <a:t> – Total no. of channel views across all 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Category</a:t>
            </a:r>
            <a:r>
              <a:rPr lang="en-IN" sz="1600" dirty="0"/>
              <a:t> – Video category of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Channel ID</a:t>
            </a:r>
            <a:r>
              <a:rPr lang="en-IN" sz="1600" dirty="0"/>
              <a:t> – Unique identifier for each channel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767813-B3F4-4A67-AFF3-BBFA8ECD1FE2}"/>
              </a:ext>
            </a:extLst>
          </p:cNvPr>
          <p:cNvSpPr txBox="1"/>
          <p:nvPr/>
        </p:nvSpPr>
        <p:spPr>
          <a:xfrm>
            <a:off x="7238541" y="1431613"/>
            <a:ext cx="3982737" cy="230832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Data extraction time frame</a:t>
            </a:r>
            <a:r>
              <a:rPr lang="en-IN" dirty="0"/>
              <a:t> - from 15</a:t>
            </a:r>
            <a:r>
              <a:rPr lang="en-IN" baseline="30000" dirty="0"/>
              <a:t>th</a:t>
            </a:r>
            <a:r>
              <a:rPr lang="en-IN" dirty="0"/>
              <a:t> May, ’19 to 15</a:t>
            </a:r>
            <a:r>
              <a:rPr lang="en-IN" baseline="30000" dirty="0"/>
              <a:t>th</a:t>
            </a:r>
            <a:r>
              <a:rPr lang="en-IN" dirty="0"/>
              <a:t> June, ’19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Top 30 channels from 11 different categories like: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Auto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Comedy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Education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Entertainment, etc.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90871-9D93-487C-AA0B-F9B942F3BF03}"/>
              </a:ext>
            </a:extLst>
          </p:cNvPr>
          <p:cNvSpPr txBox="1"/>
          <p:nvPr/>
        </p:nvSpPr>
        <p:spPr>
          <a:xfrm>
            <a:off x="7894733" y="1090203"/>
            <a:ext cx="26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i="1" dirty="0"/>
              <a:t>Data description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658192-08B5-4839-8F42-C262F73DAC69}"/>
              </a:ext>
            </a:extLst>
          </p:cNvPr>
          <p:cNvSpPr txBox="1"/>
          <p:nvPr/>
        </p:nvSpPr>
        <p:spPr>
          <a:xfrm>
            <a:off x="8501440" y="3902893"/>
            <a:ext cx="2670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i="1" dirty="0"/>
              <a:t>Feature explanation</a:t>
            </a:r>
          </a:p>
        </p:txBody>
      </p:sp>
    </p:spTree>
    <p:extLst>
      <p:ext uri="{BB962C8B-B14F-4D97-AF65-F5344CB8AC3E}">
        <p14:creationId xmlns:p14="http://schemas.microsoft.com/office/powerpoint/2010/main" val="3731716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D2BEB-617E-4103-9E0A-44C0FFFE9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Snapshot (Video Level)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886594-F872-46A8-A871-8A1FDBAA530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" y="1561550"/>
            <a:ext cx="10334625" cy="2100263"/>
          </a:xfr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D1BDE86-AFA2-4710-A184-877943570040}"/>
              </a:ext>
            </a:extLst>
          </p:cNvPr>
          <p:cNvSpPr/>
          <p:nvPr/>
        </p:nvSpPr>
        <p:spPr>
          <a:xfrm>
            <a:off x="663307" y="1449320"/>
            <a:ext cx="10362502" cy="21659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90871-9D93-487C-AA0B-F9B942F3BF03}"/>
              </a:ext>
            </a:extLst>
          </p:cNvPr>
          <p:cNvSpPr txBox="1"/>
          <p:nvPr/>
        </p:nvSpPr>
        <p:spPr>
          <a:xfrm>
            <a:off x="8075549" y="3868802"/>
            <a:ext cx="2670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b="1" i="1" dirty="0"/>
              <a:t>Feature Explanation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C0B406-8468-4867-8707-381D5C29E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1" y="3957851"/>
            <a:ext cx="3118636" cy="2564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41CC24-FFA7-433A-B5B1-C5D950C83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562" y="4131536"/>
            <a:ext cx="3411047" cy="19572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39DF908-D765-4AA7-B089-8062857B099E}"/>
              </a:ext>
            </a:extLst>
          </p:cNvPr>
          <p:cNvSpPr txBox="1"/>
          <p:nvPr/>
        </p:nvSpPr>
        <p:spPr>
          <a:xfrm>
            <a:off x="7438030" y="4207356"/>
            <a:ext cx="4217158" cy="181588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Channel ID</a:t>
            </a:r>
            <a:r>
              <a:rPr lang="en-IN" sz="1400" dirty="0"/>
              <a:t> – Unique identifier for each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Video ID</a:t>
            </a:r>
            <a:r>
              <a:rPr lang="en-IN" sz="1400" dirty="0"/>
              <a:t> – Unique identifier for each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Views</a:t>
            </a:r>
            <a:r>
              <a:rPr lang="en-IN" sz="1400" dirty="0"/>
              <a:t> – Total no. of channel views across all 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Type</a:t>
            </a:r>
            <a:r>
              <a:rPr lang="en-IN" sz="1400" dirty="0"/>
              <a:t> – Highest Rated, Most Viewed, Recent 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Comments</a:t>
            </a:r>
            <a:r>
              <a:rPr lang="en-IN" sz="1400" dirty="0"/>
              <a:t> – No. of comments on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Created At</a:t>
            </a:r>
            <a:r>
              <a:rPr lang="en-IN" sz="1400" dirty="0"/>
              <a:t> – Time at which the video was created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Duration</a:t>
            </a:r>
            <a:r>
              <a:rPr lang="en-IN" sz="1400" dirty="0"/>
              <a:t> – Duration of video in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dirty="0"/>
              <a:t>Rating</a:t>
            </a:r>
            <a:r>
              <a:rPr lang="en-IN" sz="1400" dirty="0"/>
              <a:t> – No. of likes</a:t>
            </a:r>
          </a:p>
        </p:txBody>
      </p:sp>
    </p:spTree>
    <p:extLst>
      <p:ext uri="{BB962C8B-B14F-4D97-AF65-F5344CB8AC3E}">
        <p14:creationId xmlns:p14="http://schemas.microsoft.com/office/powerpoint/2010/main" val="1639046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34076243_Blue spheres presentation_RVA_v5" id="{E4C0B511-76E7-4C07-AFEA-8FEA0A5A8C84}" vid="{3A463146-28EF-4F73-B63C-03710F66E2A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1115</Words>
  <Application>Microsoft Office PowerPoint</Application>
  <PresentationFormat>Widescreen</PresentationFormat>
  <Paragraphs>154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Corbel</vt:lpstr>
      <vt:lpstr>Office Theme</vt:lpstr>
      <vt:lpstr>1_Office Theme</vt:lpstr>
      <vt:lpstr>YouTube video analysis</vt:lpstr>
      <vt:lpstr>Contents</vt:lpstr>
      <vt:lpstr>Business Problem</vt:lpstr>
      <vt:lpstr>Approach &amp; Process Methodology – CRISP DM</vt:lpstr>
      <vt:lpstr>Data collection Process</vt:lpstr>
      <vt:lpstr>PowerPoint Presentation</vt:lpstr>
      <vt:lpstr>Data Architecture</vt:lpstr>
      <vt:lpstr>Data Snapshot (Channel Level)</vt:lpstr>
      <vt:lpstr>Data Snapshot (Video Level)</vt:lpstr>
      <vt:lpstr>Approach &amp; Process Methodology – CRISP DM</vt:lpstr>
      <vt:lpstr>Data Curation</vt:lpstr>
      <vt:lpstr>Approach &amp; Process Methodology – CRISP DM</vt:lpstr>
      <vt:lpstr>Channel – Tableau link</vt:lpstr>
      <vt:lpstr>Approach &amp; Process Methodology – CRISP DM</vt:lpstr>
      <vt:lpstr>Predictive Analytics </vt:lpstr>
      <vt:lpstr>Results</vt:lpstr>
      <vt:lpstr>Feature Importance</vt:lpstr>
      <vt:lpstr>Approach &amp; Process Methodology – CRISP DM</vt:lpstr>
      <vt:lpstr>Insights &amp; Uses of our Study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 video analysis</dc:title>
  <dc:creator>Amlan Chakravarty</dc:creator>
  <cp:lastModifiedBy>Meghana Murthy</cp:lastModifiedBy>
  <cp:revision>53</cp:revision>
  <dcterms:created xsi:type="dcterms:W3CDTF">2019-08-21T12:34:10Z</dcterms:created>
  <dcterms:modified xsi:type="dcterms:W3CDTF">2019-12-25T12:01:38Z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9378a34-61cb-4d5e-a70c-1712827e012a_Enabled">
    <vt:lpwstr>True</vt:lpwstr>
  </property>
  <property fmtid="{D5CDD505-2E9C-101B-9397-08002B2CF9AE}" pid="3" name="MSIP_Label_49378a34-61cb-4d5e-a70c-1712827e012a_SiteId">
    <vt:lpwstr>194a267b-82ba-4fa6-b6b9-f95966ab3815</vt:lpwstr>
  </property>
  <property fmtid="{D5CDD505-2E9C-101B-9397-08002B2CF9AE}" pid="4" name="MSIP_Label_49378a34-61cb-4d5e-a70c-1712827e012a_Owner">
    <vt:lpwstr>Meghana.Murthy@csgi.com</vt:lpwstr>
  </property>
  <property fmtid="{D5CDD505-2E9C-101B-9397-08002B2CF9AE}" pid="5" name="MSIP_Label_49378a34-61cb-4d5e-a70c-1712827e012a_SetDate">
    <vt:lpwstr>2019-12-25T12:01:38.1793143Z</vt:lpwstr>
  </property>
  <property fmtid="{D5CDD505-2E9C-101B-9397-08002B2CF9AE}" pid="6" name="MSIP_Label_49378a34-61cb-4d5e-a70c-1712827e012a_Name">
    <vt:lpwstr>Medium Impact</vt:lpwstr>
  </property>
  <property fmtid="{D5CDD505-2E9C-101B-9397-08002B2CF9AE}" pid="7" name="MSIP_Label_49378a34-61cb-4d5e-a70c-1712827e012a_Application">
    <vt:lpwstr>Microsoft Azure Information Protection</vt:lpwstr>
  </property>
  <property fmtid="{D5CDD505-2E9C-101B-9397-08002B2CF9AE}" pid="8" name="MSIP_Label_49378a34-61cb-4d5e-a70c-1712827e012a_ActionId">
    <vt:lpwstr>efb2292a-d9a6-4335-839f-2da772c10e81</vt:lpwstr>
  </property>
  <property fmtid="{D5CDD505-2E9C-101B-9397-08002B2CF9AE}" pid="9" name="MSIP_Label_49378a34-61cb-4d5e-a70c-1712827e012a_Extended_MSFT_Method">
    <vt:lpwstr>Automatic</vt:lpwstr>
  </property>
  <property fmtid="{D5CDD505-2E9C-101B-9397-08002B2CF9AE}" pid="10" name="Sensitivity">
    <vt:lpwstr>Medium Impact</vt:lpwstr>
  </property>
</Properties>
</file>